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4" r:id="rId3"/>
  </p:sldMasterIdLst>
  <p:notesMasterIdLst>
    <p:notesMasterId r:id="rId26"/>
  </p:notesMasterIdLst>
  <p:sldIdLst>
    <p:sldId id="279" r:id="rId4"/>
    <p:sldId id="275" r:id="rId5"/>
    <p:sldId id="280" r:id="rId6"/>
    <p:sldId id="257" r:id="rId7"/>
    <p:sldId id="258" r:id="rId8"/>
    <p:sldId id="260" r:id="rId9"/>
    <p:sldId id="281" r:id="rId10"/>
    <p:sldId id="282" r:id="rId11"/>
    <p:sldId id="283" r:id="rId12"/>
    <p:sldId id="285" r:id="rId13"/>
    <p:sldId id="284" r:id="rId14"/>
    <p:sldId id="264" r:id="rId15"/>
    <p:sldId id="263" r:id="rId16"/>
    <p:sldId id="286" r:id="rId17"/>
    <p:sldId id="287" r:id="rId18"/>
    <p:sldId id="265" r:id="rId19"/>
    <p:sldId id="266" r:id="rId20"/>
    <p:sldId id="267" r:id="rId21"/>
    <p:sldId id="276" r:id="rId22"/>
    <p:sldId id="277" r:id="rId23"/>
    <p:sldId id="288" r:id="rId24"/>
    <p:sldId id="289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6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658F64-A88E-41AC-AA3A-7B84C400D102}" type="datetimeFigureOut">
              <a:rPr lang="ru-RU" smtClean="0"/>
              <a:t>13.09.2025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F6873F-DEC0-4765-8615-24A8F5AA5B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9884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FFA162-6E62-42E2-90EC-2F052EB11D5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21708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F2A75-7BF1-46F4-BDC7-05E84C85D1DD}" type="datetimeFigureOut">
              <a:rPr lang="ru-RU" smtClean="0"/>
              <a:t>13.09.2025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124FA-72BB-4FFA-81F8-68B2551B61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2287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F2A75-7BF1-46F4-BDC7-05E84C85D1DD}" type="datetimeFigureOut">
              <a:rPr lang="ru-RU" smtClean="0"/>
              <a:t>13.09.2025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124FA-72BB-4FFA-81F8-68B2551B61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00771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F2A75-7BF1-46F4-BDC7-05E84C85D1DD}" type="datetimeFigureOut">
              <a:rPr lang="ru-RU" smtClean="0"/>
              <a:t>13.09.2025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124FA-72BB-4FFA-81F8-68B2551B61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22740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840AF5-DC9A-4A71-9C8A-35D1A7313A53}" type="datetimeFigureOut">
              <a:rPr kumimoji="0" lang="ru-RU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13.09.2025</a:t>
            </a:fld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E414A31-A067-4F64-9784-C7DF57B26D0B}" type="slidenum">
              <a:rPr kumimoji="0" lang="ru-RU" altLang="ru-RU" sz="12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1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91704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2B577E-4A3C-4CF6-A5BF-2B38888009DD}" type="datetimeFigureOut">
              <a:rPr kumimoji="0" lang="ru-RU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13.09.2025</a:t>
            </a:fld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A00DCE5-DBD8-40A5-A60D-0F554D1F8FBC}" type="slidenum">
              <a:rPr kumimoji="0" lang="ru-RU" altLang="ru-RU" sz="12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1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5527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221BEC-BF29-4E51-8A2F-01B618768EEA}" type="datetimeFigureOut">
              <a:rPr kumimoji="0" lang="ru-RU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13.09.2025</a:t>
            </a:fld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045F991-8856-41CA-B6C4-A010CD0532D4}" type="slidenum">
              <a:rPr kumimoji="0" lang="ru-RU" altLang="ru-RU" sz="12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1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42854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E2F777-B282-4899-96A6-858D4AB04008}" type="datetimeFigureOut">
              <a:rPr kumimoji="0" lang="ru-RU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13.09.2025</a:t>
            </a:fld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27BCFF-E9E3-4256-BD21-A3718CC38793}" type="slidenum">
              <a:rPr kumimoji="0" lang="ru-RU" altLang="ru-RU" sz="12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1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94449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96E7A8-BBF8-4A6D-8717-DF128A780D45}" type="datetimeFigureOut">
              <a:rPr kumimoji="0" lang="ru-RU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13.09.2025</a:t>
            </a:fld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97E12F0-E0F6-41CA-8398-DD01EEE10912}" type="slidenum">
              <a:rPr kumimoji="0" lang="ru-RU" altLang="ru-RU" sz="12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1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28386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1CABA2-D27A-4DB2-A4E5-0E77EA21187B}" type="datetimeFigureOut">
              <a:rPr kumimoji="0" lang="ru-RU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13.09.2025</a:t>
            </a:fld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A55CA5F-D790-4227-8F31-8769D70218D6}" type="slidenum">
              <a:rPr kumimoji="0" lang="ru-RU" altLang="ru-RU" sz="12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1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78861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AAFC1B-AD10-42EC-82E9-232711F1BA27}" type="datetimeFigureOut">
              <a:rPr kumimoji="0" lang="ru-RU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13.09.2025</a:t>
            </a:fld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B91FA6-3731-45D6-B66C-BDF9C4025C71}" type="slidenum">
              <a:rPr kumimoji="0" lang="ru-RU" altLang="ru-RU" sz="12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1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06061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F93194-6734-41A5-929E-A7B721938796}" type="datetimeFigureOut">
              <a:rPr kumimoji="0" lang="ru-RU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13.09.2025</a:t>
            </a:fld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03DA728-CCA0-45AF-9EEB-B3272D89BBD6}" type="slidenum">
              <a:rPr kumimoji="0" lang="ru-RU" altLang="ru-RU" sz="12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1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5562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F2A75-7BF1-46F4-BDC7-05E84C85D1DD}" type="datetimeFigureOut">
              <a:rPr lang="ru-RU" smtClean="0"/>
              <a:t>13.09.2025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124FA-72BB-4FFA-81F8-68B2551B61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07379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F4D0FC-0348-43FE-AB43-980B643B4C92}" type="datetimeFigureOut">
              <a:rPr kumimoji="0" lang="ru-RU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13.09.2025</a:t>
            </a:fld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FE87E00-24B6-4D00-AFC9-B598BCC81694}" type="slidenum">
              <a:rPr kumimoji="0" lang="ru-RU" altLang="ru-RU" sz="12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1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91027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E14EE1-79A3-4051-AFA9-0420BAFB10BF}" type="datetimeFigureOut">
              <a:rPr kumimoji="0" lang="ru-RU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13.09.2025</a:t>
            </a:fld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0A77CF1-F830-486D-8ED0-7F651CC43810}" type="slidenum">
              <a:rPr kumimoji="0" lang="ru-RU" altLang="ru-RU" sz="12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1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93610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88DCAA-D530-4676-BFFD-F7CB6CD469E8}" type="datetimeFigureOut">
              <a:rPr kumimoji="0" lang="ru-RU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13.09.2025</a:t>
            </a:fld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9AFF46-E441-4F0F-BFE8-C404A166A9F5}" type="slidenum">
              <a:rPr kumimoji="0" lang="ru-RU" altLang="ru-RU" sz="12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1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7969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3602" y="624110"/>
            <a:ext cx="8785599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888" y="2133600"/>
            <a:ext cx="8789313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012B09-9889-4B24-99AD-D38D092F85F3}" type="datetimeFigureOut">
              <a:rPr kumimoji="0" lang="ru-RU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13.09.2025</a:t>
            </a:fld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78" y="711194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B8D7848-80E8-471E-A10A-C67BFCAA3DFD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1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68529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425451"/>
            <a:ext cx="10970684" cy="143351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CB2E2C2-10A6-0364-9F2C-7547ECE9705E}"/>
              </a:ext>
            </a:extLst>
          </p:cNvPr>
          <p:cNvSpPr>
            <a:spLocks noGrp="1"/>
          </p:cNvSpPr>
          <p:nvPr>
            <p:ph type="ftr" idx="10"/>
          </p:nvPr>
        </p:nvSpPr>
        <p:spPr>
          <a:xfrm>
            <a:off x="4165601" y="6248401"/>
            <a:ext cx="3858684" cy="455613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30BD655-E8AD-22DC-B60D-B4D83E2F517B}"/>
              </a:ext>
            </a:extLst>
          </p:cNvPr>
          <p:cNvSpPr>
            <a:spLocks noGrp="1"/>
          </p:cNvSpPr>
          <p:nvPr>
            <p:ph type="sldNum" idx="11"/>
          </p:nvPr>
        </p:nvSpPr>
        <p:spPr>
          <a:xfrm>
            <a:off x="8737601" y="6248401"/>
            <a:ext cx="2842684" cy="455613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8F68868-CC2B-44E8-A864-47E1434777FB}" type="slidenum">
              <a:rPr kumimoji="0" lang="en-GB" altLang="ru-RU" sz="12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altLang="ru-RU" sz="1200" b="1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562B750-BC9E-D1F8-9C49-A180D3DBC49F}"/>
              </a:ext>
            </a:extLst>
          </p:cNvPr>
          <p:cNvSpPr>
            <a:spLocks noGrp="1"/>
          </p:cNvSpPr>
          <p:nvPr>
            <p:ph type="dt" idx="12"/>
          </p:nvPr>
        </p:nvSpPr>
        <p:spPr>
          <a:xfrm>
            <a:off x="609601" y="6245226"/>
            <a:ext cx="2842684" cy="474663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590856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840AF5-DC9A-4A71-9C8A-35D1A7313A53}" type="datetimeFigureOut">
              <a:rPr kumimoji="0" lang="ru-RU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13.09.2025</a:t>
            </a:fld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E414A31-A067-4F64-9784-C7DF57B26D0B}" type="slidenum">
              <a:rPr kumimoji="0" lang="ru-RU" altLang="ru-RU" sz="12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1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039462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2B577E-4A3C-4CF6-A5BF-2B38888009DD}" type="datetimeFigureOut">
              <a:rPr kumimoji="0" lang="ru-RU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13.09.2025</a:t>
            </a:fld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A00DCE5-DBD8-40A5-A60D-0F554D1F8FBC}" type="slidenum">
              <a:rPr kumimoji="0" lang="ru-RU" altLang="ru-RU" sz="12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1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312341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221BEC-BF29-4E51-8A2F-01B618768EEA}" type="datetimeFigureOut">
              <a:rPr kumimoji="0" lang="ru-RU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13.09.2025</a:t>
            </a:fld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045F991-8856-41CA-B6C4-A010CD0532D4}" type="slidenum">
              <a:rPr kumimoji="0" lang="ru-RU" altLang="ru-RU" sz="12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1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84477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E2F777-B282-4899-96A6-858D4AB04008}" type="datetimeFigureOut">
              <a:rPr kumimoji="0" lang="ru-RU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13.09.2025</a:t>
            </a:fld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27BCFF-E9E3-4256-BD21-A3718CC38793}" type="slidenum">
              <a:rPr kumimoji="0" lang="ru-RU" altLang="ru-RU" sz="12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1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258774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96E7A8-BBF8-4A6D-8717-DF128A780D45}" type="datetimeFigureOut">
              <a:rPr kumimoji="0" lang="ru-RU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13.09.2025</a:t>
            </a:fld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97E12F0-E0F6-41CA-8398-DD01EEE10912}" type="slidenum">
              <a:rPr kumimoji="0" lang="ru-RU" altLang="ru-RU" sz="12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1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04312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F2A75-7BF1-46F4-BDC7-05E84C85D1DD}" type="datetimeFigureOut">
              <a:rPr lang="ru-RU" smtClean="0"/>
              <a:t>13.09.2025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124FA-72BB-4FFA-81F8-68B2551B61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632532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1CABA2-D27A-4DB2-A4E5-0E77EA21187B}" type="datetimeFigureOut">
              <a:rPr kumimoji="0" lang="ru-RU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13.09.2025</a:t>
            </a:fld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A55CA5F-D790-4227-8F31-8769D70218D6}" type="slidenum">
              <a:rPr kumimoji="0" lang="ru-RU" altLang="ru-RU" sz="12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1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37291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AAFC1B-AD10-42EC-82E9-232711F1BA27}" type="datetimeFigureOut">
              <a:rPr kumimoji="0" lang="ru-RU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13.09.2025</a:t>
            </a:fld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B91FA6-3731-45D6-B66C-BDF9C4025C71}" type="slidenum">
              <a:rPr kumimoji="0" lang="ru-RU" altLang="ru-RU" sz="12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1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969179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F93194-6734-41A5-929E-A7B721938796}" type="datetimeFigureOut">
              <a:rPr kumimoji="0" lang="ru-RU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13.09.2025</a:t>
            </a:fld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03DA728-CCA0-45AF-9EEB-B3272D89BBD6}" type="slidenum">
              <a:rPr kumimoji="0" lang="ru-RU" altLang="ru-RU" sz="12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1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254016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F4D0FC-0348-43FE-AB43-980B643B4C92}" type="datetimeFigureOut">
              <a:rPr kumimoji="0" lang="ru-RU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13.09.2025</a:t>
            </a:fld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FE87E00-24B6-4D00-AFC9-B598BCC81694}" type="slidenum">
              <a:rPr kumimoji="0" lang="ru-RU" altLang="ru-RU" sz="12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1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780782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E14EE1-79A3-4051-AFA9-0420BAFB10BF}" type="datetimeFigureOut">
              <a:rPr kumimoji="0" lang="ru-RU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13.09.2025</a:t>
            </a:fld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0A77CF1-F830-486D-8ED0-7F651CC43810}" type="slidenum">
              <a:rPr kumimoji="0" lang="ru-RU" altLang="ru-RU" sz="12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1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57329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88DCAA-D530-4676-BFFD-F7CB6CD469E8}" type="datetimeFigureOut">
              <a:rPr kumimoji="0" lang="ru-RU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13.09.2025</a:t>
            </a:fld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9AFF46-E441-4F0F-BFE8-C404A166A9F5}" type="slidenum">
              <a:rPr kumimoji="0" lang="ru-RU" altLang="ru-RU" sz="12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1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570434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3602" y="624110"/>
            <a:ext cx="8785599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888" y="2133600"/>
            <a:ext cx="8789313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012B09-9889-4B24-99AD-D38D092F85F3}" type="datetimeFigureOut">
              <a:rPr kumimoji="0" lang="ru-RU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13.09.2025</a:t>
            </a:fld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78" y="711194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B8D7848-80E8-471E-A10A-C67BFCAA3DFD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1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400570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425451"/>
            <a:ext cx="10970684" cy="143351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CB2E2C2-10A6-0364-9F2C-7547ECE9705E}"/>
              </a:ext>
            </a:extLst>
          </p:cNvPr>
          <p:cNvSpPr>
            <a:spLocks noGrp="1"/>
          </p:cNvSpPr>
          <p:nvPr>
            <p:ph type="ftr" idx="10"/>
          </p:nvPr>
        </p:nvSpPr>
        <p:spPr>
          <a:xfrm>
            <a:off x="4165601" y="6248401"/>
            <a:ext cx="3858684" cy="455613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30BD655-E8AD-22DC-B60D-B4D83E2F517B}"/>
              </a:ext>
            </a:extLst>
          </p:cNvPr>
          <p:cNvSpPr>
            <a:spLocks noGrp="1"/>
          </p:cNvSpPr>
          <p:nvPr>
            <p:ph type="sldNum" idx="11"/>
          </p:nvPr>
        </p:nvSpPr>
        <p:spPr>
          <a:xfrm>
            <a:off x="8737601" y="6248401"/>
            <a:ext cx="2842684" cy="455613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8F68868-CC2B-44E8-A864-47E1434777FB}" type="slidenum">
              <a:rPr kumimoji="0" lang="en-GB" altLang="ru-RU" sz="12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altLang="ru-RU" sz="1200" b="1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562B750-BC9E-D1F8-9C49-A180D3DBC49F}"/>
              </a:ext>
            </a:extLst>
          </p:cNvPr>
          <p:cNvSpPr>
            <a:spLocks noGrp="1"/>
          </p:cNvSpPr>
          <p:nvPr>
            <p:ph type="dt" idx="12"/>
          </p:nvPr>
        </p:nvSpPr>
        <p:spPr>
          <a:xfrm>
            <a:off x="609601" y="6245226"/>
            <a:ext cx="2842684" cy="474663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44451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F2A75-7BF1-46F4-BDC7-05E84C85D1DD}" type="datetimeFigureOut">
              <a:rPr lang="ru-RU" smtClean="0"/>
              <a:t>13.09.2025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124FA-72BB-4FFA-81F8-68B2551B61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0704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F2A75-7BF1-46F4-BDC7-05E84C85D1DD}" type="datetimeFigureOut">
              <a:rPr lang="ru-RU" smtClean="0"/>
              <a:t>13.09.2025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124FA-72BB-4FFA-81F8-68B2551B61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127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F2A75-7BF1-46F4-BDC7-05E84C85D1DD}" type="datetimeFigureOut">
              <a:rPr lang="ru-RU" smtClean="0"/>
              <a:t>13.09.2025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124FA-72BB-4FFA-81F8-68B2551B61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616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F2A75-7BF1-46F4-BDC7-05E84C85D1DD}" type="datetimeFigureOut">
              <a:rPr lang="ru-RU" smtClean="0"/>
              <a:t>13.09.2025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124FA-72BB-4FFA-81F8-68B2551B61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3883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F2A75-7BF1-46F4-BDC7-05E84C85D1DD}" type="datetimeFigureOut">
              <a:rPr lang="ru-RU" smtClean="0"/>
              <a:t>13.09.2025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124FA-72BB-4FFA-81F8-68B2551B61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891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F2A75-7BF1-46F4-BDC7-05E84C85D1DD}" type="datetimeFigureOut">
              <a:rPr lang="ru-RU" smtClean="0"/>
              <a:t>13.09.2025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124FA-72BB-4FFA-81F8-68B2551B61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3737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FF2A75-7BF1-46F4-BDC7-05E84C85D1DD}" type="datetimeFigureOut">
              <a:rPr lang="ru-RU" smtClean="0"/>
              <a:t>13.09.2025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D124FA-72BB-4FFA-81F8-68B2551B61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348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834" y="4371975"/>
            <a:ext cx="8682567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24000" y="731839"/>
            <a:ext cx="85344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DD40C7-5D9D-4570-8F52-EDE9DA788B16}" type="datetimeFigureOut">
              <a:rPr kumimoji="0" lang="ru-RU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13.09.2025</a:t>
            </a:fld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b="1">
                <a:solidFill>
                  <a:srgbClr val="7F7F7F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9A75DB-0D9F-417A-AE1E-F89959FBD60C}" type="slidenum">
              <a:rPr kumimoji="0" lang="ru-RU" altLang="ru-RU" sz="12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1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9183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Arial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Arial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Arial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Arial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834" y="4371975"/>
            <a:ext cx="8682567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24000" y="731839"/>
            <a:ext cx="85344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DD40C7-5D9D-4570-8F52-EDE9DA788B16}" type="datetimeFigureOut">
              <a:rPr kumimoji="0" lang="ru-RU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13.09.2025</a:t>
            </a:fld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b="1">
                <a:solidFill>
                  <a:srgbClr val="7F7F7F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9A75DB-0D9F-417A-AE1E-F89959FBD60C}" type="slidenum">
              <a:rPr kumimoji="0" lang="ru-RU" altLang="ru-RU" sz="12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1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6821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Arial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Arial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Arial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Arial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5" Type="http://schemas.openxmlformats.org/officeDocument/2006/relationships/image" Target="../media/image53.png"/><Relationship Id="rId10" Type="http://schemas.openxmlformats.org/officeDocument/2006/relationships/image" Target="../media/image58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7" Type="http://schemas.openxmlformats.org/officeDocument/2006/relationships/image" Target="../media/image64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png"/><Relationship Id="rId4" Type="http://schemas.openxmlformats.org/officeDocument/2006/relationships/image" Target="../media/image6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8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9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&#1079;&#1072;&#1074;&#1086;&#1076;&#1099;.&#1088;&#1092;/factory/rmz-3" TargetMode="External"/><Relationship Id="rId7" Type="http://schemas.openxmlformats.org/officeDocument/2006/relationships/image" Target="../media/image22.jpeg"/><Relationship Id="rId2" Type="http://schemas.openxmlformats.org/officeDocument/2006/relationships/hyperlink" Target="https://&#1079;&#1072;&#1074;&#1086;&#1076;&#1099;.&#1088;&#1092;/factory/rubcovskiy-filial-npk-uralvagonzavod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hyperlink" Target="https://&#1079;&#1072;&#1074;&#1086;&#1076;&#1099;.&#1088;&#1092;/factory/rubcovskiy-metallozavod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669002" y="2734321"/>
            <a:ext cx="9165252" cy="1393796"/>
          </a:xfrm>
        </p:spPr>
        <p:txBody>
          <a:bodyPr>
            <a:normAutofit fontScale="90000"/>
          </a:bodyPr>
          <a:lstStyle/>
          <a:p>
            <a:r>
              <a:rPr lang="ru-RU" sz="4400" dirty="0">
                <a:solidFill>
                  <a:schemeClr val="accent5"/>
                </a:solidFill>
              </a:rPr>
              <a:t>Территория формирования </a:t>
            </a:r>
            <a:r>
              <a:rPr lang="ru-RU" sz="4400" dirty="0" smtClean="0">
                <a:solidFill>
                  <a:schemeClr val="accent5"/>
                </a:solidFill>
              </a:rPr>
              <a:t/>
            </a:r>
            <a:br>
              <a:rPr lang="ru-RU" sz="4400" dirty="0" smtClean="0">
                <a:solidFill>
                  <a:schemeClr val="accent5"/>
                </a:solidFill>
              </a:rPr>
            </a:br>
            <a:r>
              <a:rPr lang="ru-RU" sz="4400" dirty="0" smtClean="0">
                <a:solidFill>
                  <a:schemeClr val="accent5"/>
                </a:solidFill>
              </a:rPr>
              <a:t>инженерного мышления</a:t>
            </a:r>
            <a:br>
              <a:rPr lang="ru-RU" sz="4400" dirty="0" smtClean="0">
                <a:solidFill>
                  <a:schemeClr val="accent5"/>
                </a:solidFill>
              </a:rPr>
            </a:br>
            <a:r>
              <a:rPr lang="ru-RU" sz="2700" dirty="0" smtClean="0">
                <a:solidFill>
                  <a:prstClr val="black"/>
                </a:solidFill>
              </a:rPr>
              <a:t>(В инженеры я б пошел – пусть меня научат!)</a:t>
            </a:r>
            <a:endParaRPr lang="ru-RU" sz="2700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339" y="232063"/>
            <a:ext cx="3143252" cy="209550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280" y="4475017"/>
            <a:ext cx="3155372" cy="210358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7591" y="219364"/>
            <a:ext cx="3162300" cy="210820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7366" y="232063"/>
            <a:ext cx="3143252" cy="209550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4519" y="4475018"/>
            <a:ext cx="3155372" cy="210358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679184" y="4793941"/>
            <a:ext cx="43323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Коблашова</a:t>
            </a:r>
            <a:r>
              <a:rPr lang="ru-RU" dirty="0" smtClean="0"/>
              <a:t> Елена Викторовна, ПДО МБУ ДО ЦВР «Малая Академия», структурное подразделение детский технопарк «</a:t>
            </a:r>
            <a:r>
              <a:rPr lang="ru-RU" dirty="0" err="1" smtClean="0"/>
              <a:t>Кванториум</a:t>
            </a:r>
            <a:r>
              <a:rPr lang="ru-RU" dirty="0" smtClean="0"/>
              <a:t>» г. Рубцовск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421" y="2565647"/>
            <a:ext cx="2469088" cy="156247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452450" y="2565648"/>
            <a:ext cx="2320385" cy="1741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3927" y="4551264"/>
            <a:ext cx="2731029" cy="20482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2125" y="4499255"/>
            <a:ext cx="2869721" cy="215229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9744" y="279858"/>
            <a:ext cx="5006111" cy="375458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0838" y="442411"/>
            <a:ext cx="6096851" cy="3429479"/>
          </a:xfrm>
          <a:prstGeom prst="rect">
            <a:avLst/>
          </a:prstGeom>
        </p:spPr>
      </p:pic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893618" y="1856329"/>
            <a:ext cx="10515600" cy="435133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789" y="3780611"/>
            <a:ext cx="1691887" cy="3002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79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0B4882"/>
                </a:solidFill>
                <a:latin typeface="Arial" panose="020B0604020202020204" pitchFamily="34" charset="0"/>
              </a:rPr>
              <a:t>Всероссийский детский центр </a:t>
            </a:r>
            <a:r>
              <a:rPr lang="ru-RU" dirty="0">
                <a:solidFill>
                  <a:srgbClr val="0B4882"/>
                </a:solidFill>
                <a:latin typeface="Arial" panose="020B0604020202020204" pitchFamily="34" charset="0"/>
              </a:rPr>
              <a:t>«Океан»</a:t>
            </a:r>
            <a:br>
              <a:rPr lang="ru-RU" dirty="0">
                <a:solidFill>
                  <a:srgbClr val="0B4882"/>
                </a:solidFill>
                <a:latin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375" y="1245726"/>
            <a:ext cx="2266199" cy="302159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0405" y="3577701"/>
            <a:ext cx="3689782" cy="2760975"/>
          </a:xfrm>
          <a:prstGeom prst="rect">
            <a:avLst/>
          </a:prstGeom>
        </p:spPr>
      </p:pic>
      <p:sp>
        <p:nvSpPr>
          <p:cNvPr id="5" name="AutoShape 2" descr="https://malacademiya.altai.eduru.ru/media/2023/11/23/1337636765/WhatsApp_Image_2023-11-22_at_14.23.49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1861" y="1367371"/>
            <a:ext cx="4477611" cy="2899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65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07232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АО «Сибирь-Полиметаллы»</a:t>
            </a:r>
          </a:p>
        </p:txBody>
      </p:sp>
      <p:pic>
        <p:nvPicPr>
          <p:cNvPr id="5122" name="Picture 2" descr="E:\Производственная задача\IMG_20240216_14123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7199" y="3462345"/>
            <a:ext cx="3067974" cy="2300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malacademiya.altai.eduru.ru/media/2024/02/27/1342011414/WhatsApp_Image_2024-02-27_at_13.56.11_2.jpe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4488" y="980767"/>
            <a:ext cx="4053396" cy="228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92688" y="5962904"/>
            <a:ext cx="65089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года учащиеся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ЦВР «Малая Академия»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посетили </a:t>
            </a: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Рубцовскую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горно-обогатительную фабрику.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1331" y="980767"/>
            <a:ext cx="3625049" cy="561825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4807" y="1198690"/>
            <a:ext cx="2956264" cy="16628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7884" y="3462345"/>
            <a:ext cx="3067976" cy="2300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38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112250" y="6354824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BE365F-1168-47F8-97B3-E5FC8E68BB1D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ru-RU" alt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9" name="Picture 4" descr="Похожее изображение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09531" y="514547"/>
            <a:ext cx="2199658" cy="1451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 descr="Похожее изображение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23902" y="1613361"/>
            <a:ext cx="1447602" cy="949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65968" y="358479"/>
            <a:ext cx="2623843" cy="1867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44635" y="704742"/>
            <a:ext cx="1011473" cy="90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4" descr="C:\Documents and Settings\начальникзоф\Мои документы\фото\фото ЗОФ 12.2017г\20171207_100039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06471" y="3197066"/>
            <a:ext cx="2502718" cy="1674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C:\Documents and Settings\начальникзоф\Мои документы\фото\фото ЗОФ 12.2017г\20171207_100353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76999" y="3015365"/>
            <a:ext cx="2735046" cy="2051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 descr="C:\Documents and Settings\начальникзоф\Мои документы\фото\фото ЗОФ 12.2017г\20171207_100258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56278" y="3311207"/>
            <a:ext cx="2261958" cy="1459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4871" y="377225"/>
            <a:ext cx="3104845" cy="6334997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4565968" y="2273721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Шаровая мельница, процесс </a:t>
            </a:r>
            <a:r>
              <a:rPr kumimoji="0" lang="ru-RU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грохочения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958738" y="2524308"/>
            <a:ext cx="22512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Процесс флотации (пульпа)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409531" y="2443163"/>
            <a:ext cx="19344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Конвейер с рудой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456108" y="5257800"/>
            <a:ext cx="16875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Сгущение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572375" y="5066650"/>
            <a:ext cx="15398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Сушка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0015538" y="5066650"/>
            <a:ext cx="1600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Концентрат</a:t>
            </a:r>
          </a:p>
        </p:txBody>
      </p:sp>
      <p:sp>
        <p:nvSpPr>
          <p:cNvPr id="30720" name="TextBox 30719"/>
          <p:cNvSpPr txBox="1"/>
          <p:nvPr/>
        </p:nvSpPr>
        <p:spPr>
          <a:xfrm>
            <a:off x="3557588" y="1965996"/>
            <a:ext cx="6429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Руда</a:t>
            </a:r>
          </a:p>
        </p:txBody>
      </p:sp>
      <p:pic>
        <p:nvPicPr>
          <p:cNvPr id="35" name="Рисунок 34"/>
          <p:cNvPicPr/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76324" y="315677"/>
            <a:ext cx="2099172" cy="11571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56043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6583" y="3998767"/>
            <a:ext cx="3537523" cy="265314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273" y="1155122"/>
            <a:ext cx="3546762" cy="266007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273" y="3998767"/>
            <a:ext cx="3583709" cy="268778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80655" y="318655"/>
            <a:ext cx="101969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Э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кскурсия на предприятие АО «Сибирь –Полиметаллы»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6583" y="1162052"/>
            <a:ext cx="3537523" cy="265314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4106" y="978479"/>
            <a:ext cx="4137894" cy="295143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4154" y="3998767"/>
            <a:ext cx="3917798" cy="2609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51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890" y="290944"/>
            <a:ext cx="5006110" cy="375458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9128" y="290944"/>
            <a:ext cx="5195454" cy="389659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8508" y="4255117"/>
            <a:ext cx="2976418" cy="223231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9534" y="4255117"/>
            <a:ext cx="1640526" cy="218563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306823" y="5400160"/>
            <a:ext cx="4436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Макаров Александр и Ковальчук Никита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88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395" y="2786062"/>
            <a:ext cx="2827356" cy="376980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6712" y="2723933"/>
            <a:ext cx="2873952" cy="383193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8054" y="2786062"/>
            <a:ext cx="2827355" cy="376980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/>
          <p:cNvSpPr txBox="1"/>
          <p:nvPr/>
        </p:nvSpPr>
        <p:spPr>
          <a:xfrm>
            <a:off x="1114425" y="300038"/>
            <a:ext cx="92154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Отбор проб руды или рудного концентрата </a:t>
            </a:r>
          </a:p>
        </p:txBody>
      </p:sp>
      <p:sp>
        <p:nvSpPr>
          <p:cNvPr id="10" name="Прямоугольник 2"/>
          <p:cNvSpPr>
            <a:spLocks noChangeArrowheads="1"/>
          </p:cNvSpPr>
          <p:nvPr/>
        </p:nvSpPr>
        <p:spPr bwMode="auto">
          <a:xfrm>
            <a:off x="428625" y="1531144"/>
            <a:ext cx="1102621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Транспортировка концентрата производится на конвейере. Наиболее оптимальным мы посчитали проводить отбор на конвейерах и создать пробоотборник  с возможностью установки в различных местах конвейерной линии.</a:t>
            </a:r>
          </a:p>
        </p:txBody>
      </p:sp>
      <p:sp>
        <p:nvSpPr>
          <p:cNvPr id="11" name="Прямоугольник 3"/>
          <p:cNvSpPr>
            <a:spLocks noChangeArrowheads="1"/>
          </p:cNvSpPr>
          <p:nvPr/>
        </p:nvSpPr>
        <p:spPr bwMode="auto">
          <a:xfrm>
            <a:off x="428625" y="884813"/>
            <a:ext cx="112643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Это рабочие операции, необходимые для того, чтобы отобрать пробы из массы материала таким образом, чтобы они соответствовали общей массе материала.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272838" y="6329363"/>
            <a:ext cx="420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2362334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65125"/>
            <a:ext cx="11353800" cy="1107361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сортировщика руды от лишних включений на обогатительной фабрике</a:t>
            </a:r>
          </a:p>
        </p:txBody>
      </p:sp>
      <p:pic>
        <p:nvPicPr>
          <p:cNvPr id="1026" name="Picture 2" descr="Обзор набора Lego Mindstorms Education EV3 от компании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78567" y="567516"/>
            <a:ext cx="844599" cy="632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2982" y="1674877"/>
            <a:ext cx="4998536" cy="374756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/>
          <p:cNvSpPr txBox="1"/>
          <p:nvPr/>
        </p:nvSpPr>
        <p:spPr>
          <a:xfrm>
            <a:off x="446104" y="5488196"/>
            <a:ext cx="5129212" cy="13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Защитная металлическая сетка, покрывающая руду. Один из источников лишних включений при транспортировке руды на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Рубцовскую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обогатительную фабрику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04043" y="5634836"/>
            <a:ext cx="4549757" cy="1047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Модель сортировщика руды от лишних включений на обогатительной фабрике из конструктора LEGO MINDSTORMS EV3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112250" y="6354824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12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4990" y="1627859"/>
            <a:ext cx="5667375" cy="37528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403367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3013" y="1296395"/>
            <a:ext cx="2964750" cy="3953000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243013" y="169144"/>
            <a:ext cx="11597552" cy="112725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Моделирование процесса доставки проб руды в химическую лабораторию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7423" y="2303886"/>
            <a:ext cx="2584024" cy="1938017"/>
          </a:xfrm>
          <a:prstGeom prst="rect">
            <a:avLst/>
          </a:prstGeom>
        </p:spPr>
      </p:pic>
      <p:sp>
        <p:nvSpPr>
          <p:cNvPr id="3" name="AutoShape 2" descr="LEGO® MINDSTORMS® Education EV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5575" y="5502069"/>
            <a:ext cx="78740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Модель робота с контейнером для доставки проб руды или концентратов химическую лабораторию на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Рубцовской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обогатительной фабрике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9575" y="1296395"/>
            <a:ext cx="3547506" cy="483654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1401425" y="6400800"/>
            <a:ext cx="6143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val="1539392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36342" y="577049"/>
            <a:ext cx="99607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5">
                    <a:lumMod val="75000"/>
                  </a:schemeClr>
                </a:solidFill>
              </a:rPr>
              <a:t>Участие детей </a:t>
            </a:r>
            <a:r>
              <a:rPr lang="ru-RU" sz="3200" dirty="0" err="1" smtClean="0">
                <a:solidFill>
                  <a:schemeClr val="accent5">
                    <a:lumMod val="75000"/>
                  </a:schemeClr>
                </a:solidFill>
              </a:rPr>
              <a:t>Кванториума</a:t>
            </a:r>
            <a:r>
              <a:rPr lang="ru-RU" sz="3200" dirty="0" smtClean="0">
                <a:solidFill>
                  <a:schemeClr val="accent5">
                    <a:lumMod val="75000"/>
                  </a:schemeClr>
                </a:solidFill>
              </a:rPr>
              <a:t> в ФАБРИКЕ ГЕНИЕВ</a:t>
            </a:r>
            <a:endParaRPr lang="ru-RU" sz="32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AutoShape 2" descr="https://malacademiya.altai.eduru.ru/media/2024/04/04/1326492637/WhatsApp_Image_2024-04-04_at_8.22.57_AM.jpeg"/>
          <p:cNvSpPr>
            <a:spLocks noChangeAspect="1" noChangeArrowheads="1"/>
          </p:cNvSpPr>
          <p:nvPr/>
        </p:nvSpPr>
        <p:spPr bwMode="auto">
          <a:xfrm>
            <a:off x="0" y="-144463"/>
            <a:ext cx="460375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375" y="1904504"/>
            <a:ext cx="4917641" cy="3688231"/>
          </a:xfrm>
          <a:prstGeom prst="rect">
            <a:avLst/>
          </a:prstGeom>
        </p:spPr>
      </p:pic>
      <p:sp>
        <p:nvSpPr>
          <p:cNvPr id="5" name="AutoShape 4" descr="https://malacademiya.altai.eduru.ru/media/2024/04/04/1326492619/WhatsApp_Image_2024-04-04_at_8.18.52_AM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5320" y="1161824"/>
            <a:ext cx="2183623" cy="2513343"/>
          </a:xfrm>
          <a:prstGeom prst="rect">
            <a:avLst/>
          </a:prstGeom>
        </p:spPr>
      </p:pic>
      <p:sp>
        <p:nvSpPr>
          <p:cNvPr id="8" name="AutoShape 6" descr="https://malacademiya.altai.eduru.ru/media/2024/04/04/1326492613/WhatsApp_Image_2024-04-04_at_8.20.20_AM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8740" y="1161824"/>
            <a:ext cx="3355297" cy="251647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8740" y="3801566"/>
            <a:ext cx="3299948" cy="247496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5319" y="3748620"/>
            <a:ext cx="2183623" cy="2911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998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1808" y="754602"/>
            <a:ext cx="9231991" cy="936086"/>
          </a:xfrm>
        </p:spPr>
        <p:txBody>
          <a:bodyPr>
            <a:normAutofit fontScale="90000"/>
          </a:bodyPr>
          <a:lstStyle/>
          <a:p>
            <a:pPr lvl="0" algn="ctr" fontAlgn="base">
              <a:lnSpc>
                <a:spcPct val="100000"/>
              </a:lnSpc>
              <a:spcAft>
                <a:spcPct val="0"/>
              </a:spcAft>
            </a:pPr>
            <a:r>
              <a:rPr lang="ru-RU" altLang="ru-RU" sz="2800" i="1" dirty="0" smtClean="0">
                <a:solidFill>
                  <a:schemeClr val="accent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Наша цель: Создание образовательной </a:t>
            </a:r>
            <a:r>
              <a:rPr lang="ru-RU" altLang="ru-RU" sz="2800" i="1" dirty="0">
                <a:solidFill>
                  <a:schemeClr val="accent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среды для оптимального развития </a:t>
            </a:r>
            <a:r>
              <a:rPr lang="ru-RU" altLang="ru-RU" sz="2800" i="1" dirty="0" smtClean="0">
                <a:solidFill>
                  <a:schemeClr val="accent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детей </a:t>
            </a:r>
            <a:r>
              <a:rPr lang="ru-RU" altLang="ru-RU" sz="2800" i="1" dirty="0">
                <a:solidFill>
                  <a:schemeClr val="accent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дальнейшей успешной социализации их в </a:t>
            </a:r>
            <a:r>
              <a:rPr lang="ru-RU" altLang="ru-RU" sz="2800" i="1" dirty="0" smtClean="0">
                <a:solidFill>
                  <a:schemeClr val="accent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обществе</a:t>
            </a:r>
            <a:r>
              <a:rPr lang="ru-RU" altLang="ru-RU" sz="28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altLang="ru-RU" sz="28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45824"/>
            <a:ext cx="10515600" cy="3903081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стремимся сформировать</a:t>
            </a:r>
            <a:r>
              <a:rPr lang="ru-RU" b="0" i="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уважение к рабочим и инженерным специальностям, что способствует ранней профориентации.</a:t>
            </a:r>
          </a:p>
          <a:p>
            <a:r>
              <a:rPr lang="ru-RU" b="0" i="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Работая над проектами, дети знакомятся с историей предприятий, внимательно изучают технологические процессы, общаются с ведущими инженерами, технологами и руководителями цехов, а также учатся работать в команде.</a:t>
            </a:r>
          </a:p>
          <a:p>
            <a:pPr marL="0" indent="0" algn="ctr">
              <a:buNone/>
            </a:pP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b="0" i="0" dirty="0" smtClean="0">
                <a:solidFill>
                  <a:schemeClr val="accent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Все это особенно важно сегодня, когда предприятия остро нуждаются в молодых квалифицированных кадрах</a:t>
            </a:r>
            <a:endParaRPr lang="ru-RU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088" y="5280441"/>
            <a:ext cx="2213265" cy="147927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4264" y="5266804"/>
            <a:ext cx="2203150" cy="147134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7153" y="5280441"/>
            <a:ext cx="2182769" cy="145771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19661" y="5292241"/>
            <a:ext cx="2182729" cy="145771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388" y="210377"/>
            <a:ext cx="1932419" cy="1222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21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750236" cy="1325563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solidFill>
                  <a:srgbClr val="0B4882"/>
                </a:solidFill>
                <a:latin typeface="Arial" panose="020B0604020202020204" pitchFamily="34" charset="0"/>
              </a:rPr>
              <a:t>Участие </a:t>
            </a:r>
            <a:r>
              <a:rPr lang="ru-RU" sz="3100" dirty="0">
                <a:solidFill>
                  <a:srgbClr val="0B4882"/>
                </a:solidFill>
                <a:latin typeface="Arial" panose="020B0604020202020204" pitchFamily="34" charset="0"/>
              </a:rPr>
              <a:t>в XIV Региональной олимпиаде по робототехнике</a:t>
            </a:r>
            <a:r>
              <a:rPr lang="ru-RU" dirty="0">
                <a:solidFill>
                  <a:srgbClr val="0B4882"/>
                </a:solidFill>
                <a:latin typeface="Arial" panose="020B0604020202020204" pitchFamily="34" charset="0"/>
              </a:rPr>
              <a:t/>
            </a:r>
            <a:br>
              <a:rPr lang="ru-RU" dirty="0">
                <a:solidFill>
                  <a:srgbClr val="0B4882"/>
                </a:solidFill>
                <a:latin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164" y="1189368"/>
            <a:ext cx="3538586" cy="2359057"/>
          </a:xfrm>
          <a:prstGeom prst="rect">
            <a:avLst/>
          </a:prstGeom>
        </p:spPr>
      </p:pic>
      <p:sp>
        <p:nvSpPr>
          <p:cNvPr id="4" name="AutoShape 2" descr="https://malacademiya.altai.eduru.ru/media/2024/04/02/1326678561/Koval_chuk_Makarov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1602" y="2047543"/>
            <a:ext cx="6896834" cy="459788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164" y="3813892"/>
            <a:ext cx="3600715" cy="240047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4789" y="1177046"/>
            <a:ext cx="1316803" cy="692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288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2930289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ru-RU" sz="4900" i="1" dirty="0">
                <a:latin typeface="Times New Roman" pitchFamily="18" charset="0"/>
                <a:cs typeface="Times New Roman" pitchFamily="18" charset="0"/>
              </a:rPr>
              <a:t>В каждом человеке – солнце, только дайте ему светить</a:t>
            </a:r>
            <a:r>
              <a:rPr lang="ru-RU" sz="49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Сократ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871" y="2297075"/>
            <a:ext cx="3887993" cy="29159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13677" y="2423524"/>
            <a:ext cx="2994246" cy="399232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8081" y="1973655"/>
            <a:ext cx="2866931" cy="2150198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512445" y="4705237"/>
            <a:ext cx="35509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Работать с детьми на результат совсем непросто. Поэтому каждый день нужно с ними делать хоть маленький, но шаг вперед.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8893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5926" y="2448578"/>
            <a:ext cx="7498080" cy="2143140"/>
          </a:xfrm>
        </p:spPr>
        <p:txBody>
          <a:bodyPr>
            <a:normAutofit/>
          </a:bodyPr>
          <a:lstStyle/>
          <a:p>
            <a:pPr marL="320040" indent="-32004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sz="44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r>
              <a:rPr lang="ru-RU" sz="3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!!!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4034" y="3666476"/>
            <a:ext cx="3675356" cy="275651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433" y="959347"/>
            <a:ext cx="2596298" cy="346173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32776" y="762247"/>
            <a:ext cx="2744123" cy="3658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212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568036"/>
            <a:ext cx="10515600" cy="1581439"/>
          </a:xfrm>
        </p:spPr>
        <p:txBody>
          <a:bodyPr>
            <a:normAutofit/>
          </a:bodyPr>
          <a:lstStyle/>
          <a:p>
            <a:pPr marL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 выглядит образовательная среда для оптимального развития детей по направлению «Робототехника» в </a:t>
            </a:r>
            <a:r>
              <a:rPr lang="ru-RU" altLang="ru-RU" i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Кванториуме</a:t>
            </a:r>
            <a:endParaRPr lang="ru-RU" altLang="ru-RU" i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31886" y="1723151"/>
            <a:ext cx="2457640" cy="435229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806" y="1722527"/>
            <a:ext cx="3267739" cy="435292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8878" y="1911004"/>
            <a:ext cx="5301287" cy="397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889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промышленности Алтайского края</a:t>
            </a:r>
            <a:endParaRPr lang="ru-RU" sz="3600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0326"/>
            <a:ext cx="10515600" cy="4676637"/>
          </a:xfrm>
        </p:spPr>
        <p:txBody>
          <a:bodyPr/>
          <a:lstStyle/>
          <a:p>
            <a:pPr marL="0" indent="0">
              <a:buNone/>
            </a:pPr>
            <a:r>
              <a:rPr lang="ru-RU" b="0" i="0" dirty="0" smtClean="0">
                <a:solidFill>
                  <a:srgbClr val="1F1F1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Ведущей отраслью </a:t>
            </a:r>
            <a:r>
              <a:rPr lang="ru-RU" b="0" i="0" dirty="0" smtClean="0">
                <a:solidFill>
                  <a:srgbClr val="040C2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промышленности Алтайского края</a:t>
            </a:r>
            <a:r>
              <a:rPr lang="ru-RU" b="0" i="0" dirty="0" smtClean="0">
                <a:solidFill>
                  <a:srgbClr val="1F1F1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является машиностроение и металлообработка. Также в регионе представлена химическая и нефтехимическая </a:t>
            </a:r>
            <a:r>
              <a:rPr lang="ru-RU" b="0" i="0" dirty="0" smtClean="0">
                <a:solidFill>
                  <a:srgbClr val="040C2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промышленность</a:t>
            </a:r>
            <a:r>
              <a:rPr lang="ru-RU" b="0" i="0" dirty="0" smtClean="0">
                <a:solidFill>
                  <a:srgbClr val="1F1F1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горнодобывающая </a:t>
            </a:r>
            <a:r>
              <a:rPr lang="ru-RU" b="0" i="0" dirty="0" smtClean="0">
                <a:solidFill>
                  <a:srgbClr val="040C2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промышленность</a:t>
            </a:r>
            <a:r>
              <a:rPr lang="ru-RU" b="0" i="0" dirty="0" smtClean="0">
                <a:solidFill>
                  <a:srgbClr val="1F1F1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оборонно-промышленный комплекс. А также традиционно для </a:t>
            </a:r>
            <a:r>
              <a:rPr lang="ru-RU" b="0" i="0" dirty="0" smtClean="0">
                <a:solidFill>
                  <a:srgbClr val="040C2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Алтая</a:t>
            </a:r>
            <a:r>
              <a:rPr lang="ru-RU" b="0" i="0" dirty="0" smtClean="0">
                <a:solidFill>
                  <a:srgbClr val="1F1F1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– сельское хозяйство и пищевая </a:t>
            </a:r>
            <a:r>
              <a:rPr lang="ru-RU" b="0" i="0" dirty="0" smtClean="0">
                <a:solidFill>
                  <a:srgbClr val="040C2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промышленность</a:t>
            </a:r>
            <a:r>
              <a:rPr lang="ru-RU" b="0" i="0" dirty="0" smtClean="0">
                <a:solidFill>
                  <a:srgbClr val="1F1F1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677" y="4279653"/>
            <a:ext cx="3468832" cy="2316409"/>
          </a:xfrm>
          <a:prstGeom prst="rect">
            <a:avLst/>
          </a:prstGeom>
        </p:spPr>
      </p:pic>
      <p:pic>
        <p:nvPicPr>
          <p:cNvPr id="1026" name="Picture 2" descr="https://img-fotki.yandex.ru/get/9300/30348152.16a/0_7198c_2f0051ae_ori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74003" y="4276527"/>
            <a:ext cx="3473514" cy="2319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mg-fotki.yandex.ru/get/9164/30348152.16a/0_719a6_89b18436_ori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41155" y="4254644"/>
            <a:ext cx="3506283" cy="2341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382957" y="6347472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1400" dirty="0">
                <a:solidFill>
                  <a:prstClr val="black"/>
                </a:solidFill>
              </a:rPr>
              <a:t>2</a:t>
            </a:r>
            <a:endParaRPr kumimoji="0" lang="ru-RU" alt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488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Заводы г.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убцовска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1825625"/>
            <a:ext cx="9982200" cy="4351338"/>
          </a:xfrm>
        </p:spPr>
        <p:txBody>
          <a:bodyPr>
            <a:normAutofit fontScale="70000" lnSpcReduction="20000"/>
          </a:bodyPr>
          <a:lstStyle/>
          <a:p>
            <a:r>
              <a:rPr lang="ru-RU" b="0" i="0" u="none" strike="noStrike" dirty="0" err="1" smtClean="0">
                <a:solidFill>
                  <a:srgbClr val="0173C1"/>
                </a:solidFill>
                <a:effectLst/>
                <a:latin typeface="Roboto"/>
                <a:hlinkClick r:id="rId2"/>
              </a:rPr>
              <a:t>Рубцовский</a:t>
            </a:r>
            <a:r>
              <a:rPr lang="ru-RU" b="0" i="0" u="none" strike="noStrike" dirty="0" smtClean="0">
                <a:solidFill>
                  <a:srgbClr val="0173C1"/>
                </a:solidFill>
                <a:effectLst/>
                <a:latin typeface="Roboto"/>
                <a:hlinkClick r:id="rId2"/>
              </a:rPr>
              <a:t> филиал НПК «Уралвагонзавод»</a:t>
            </a:r>
            <a:endParaRPr lang="ru-RU" b="0" i="0" dirty="0" smtClean="0">
              <a:solidFill>
                <a:srgbClr val="000000"/>
              </a:solidFill>
              <a:effectLst/>
              <a:latin typeface="Roboto"/>
            </a:endParaRPr>
          </a:p>
          <a:p>
            <a:r>
              <a:rPr lang="ru-RU" b="0" i="0" dirty="0" err="1" smtClean="0">
                <a:solidFill>
                  <a:srgbClr val="000000"/>
                </a:solidFill>
                <a:effectLst/>
                <a:latin typeface="Roboto"/>
              </a:rPr>
              <a:t>Рубцовский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Roboto"/>
              </a:rPr>
              <a:t> филиал АО "Научно-производственная корпорация «Уралвагонзавод» — российское предприятие, проектирующее и выпускающее технику военного и гражданского назначения. Входит в состав Научно-производственной корпорации «Уралвагонзавод».</a:t>
            </a:r>
          </a:p>
          <a:p>
            <a:r>
              <a:rPr lang="ru-RU" b="0" i="0" u="none" strike="noStrike" dirty="0" smtClean="0">
                <a:solidFill>
                  <a:srgbClr val="0173C1"/>
                </a:solidFill>
                <a:effectLst/>
                <a:latin typeface="Roboto"/>
                <a:hlinkClick r:id="rId3"/>
              </a:rPr>
              <a:t>РМЗ</a:t>
            </a:r>
            <a:endParaRPr lang="ru-RU" b="0" i="0" dirty="0" smtClean="0">
              <a:solidFill>
                <a:srgbClr val="000000"/>
              </a:solidFill>
              <a:effectLst/>
              <a:latin typeface="Roboto"/>
            </a:endParaRPr>
          </a:p>
          <a:p>
            <a:r>
              <a:rPr lang="ru-RU" b="0" i="0" dirty="0" smtClean="0">
                <a:solidFill>
                  <a:srgbClr val="000000"/>
                </a:solidFill>
                <a:effectLst/>
                <a:latin typeface="Roboto"/>
              </a:rPr>
              <a:t>На Рубцовском Металлургическом Заводе производят запасные части для тракторов Т-4, и ТТ-4 и машин на их базе, комплектующие для почвообрабатывающей техники (стойки и корпуса плугов, ступицы), детали конвейеров для горно-шахтного оборудования (барабаны, звездочки). </a:t>
            </a:r>
          </a:p>
          <a:p>
            <a:r>
              <a:rPr lang="ru-RU" b="0" i="0" u="none" strike="noStrike" dirty="0" err="1" smtClean="0">
                <a:solidFill>
                  <a:srgbClr val="0173C1"/>
                </a:solidFill>
                <a:effectLst/>
                <a:latin typeface="Roboto"/>
                <a:hlinkClick r:id="rId4"/>
              </a:rPr>
              <a:t>Рубцовский</a:t>
            </a:r>
            <a:r>
              <a:rPr lang="ru-RU" b="0" i="0" u="none" strike="noStrike" dirty="0" smtClean="0">
                <a:solidFill>
                  <a:srgbClr val="0173C1"/>
                </a:solidFill>
                <a:effectLst/>
                <a:latin typeface="Roboto"/>
                <a:hlinkClick r:id="rId4"/>
              </a:rPr>
              <a:t> металлозавод</a:t>
            </a:r>
            <a:endParaRPr lang="ru-RU" b="0" i="0" dirty="0" smtClean="0">
              <a:solidFill>
                <a:srgbClr val="000000"/>
              </a:solidFill>
              <a:effectLst/>
              <a:latin typeface="Roboto"/>
            </a:endParaRPr>
          </a:p>
          <a:p>
            <a:r>
              <a:rPr lang="ru-RU" b="0" i="0" dirty="0" smtClean="0">
                <a:solidFill>
                  <a:srgbClr val="000000"/>
                </a:solidFill>
                <a:effectLst/>
                <a:latin typeface="Roboto"/>
              </a:rPr>
              <a:t>ООО "</a:t>
            </a:r>
            <a:r>
              <a:rPr lang="ru-RU" b="0" i="0" dirty="0" err="1" smtClean="0">
                <a:solidFill>
                  <a:srgbClr val="000000"/>
                </a:solidFill>
                <a:effectLst/>
                <a:latin typeface="Roboto"/>
              </a:rPr>
              <a:t>Рубцовский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Roboto"/>
              </a:rPr>
              <a:t> металлозавод" специализируется на выпуске продукции для предприятий ЖКХ, а также гидрант подземный пожарный, колонка водоразборная, АС емкости. Выпускается продукция для детских игровых площадок: качели, карусели, песочницы, горки, лестницы, игровые щиты и т.п. Также предприятие...</a:t>
            </a:r>
          </a:p>
          <a:p>
            <a:endParaRPr lang="ru-RU" b="0" i="0" dirty="0" smtClean="0">
              <a:solidFill>
                <a:srgbClr val="000000"/>
              </a:solidFill>
              <a:effectLst/>
              <a:latin typeface="Roboto"/>
            </a:endParaRPr>
          </a:p>
          <a:p>
            <a:endParaRPr lang="ru-RU" b="0" i="0" dirty="0" smtClean="0">
              <a:solidFill>
                <a:srgbClr val="000000"/>
              </a:solidFill>
              <a:effectLst/>
              <a:latin typeface="Roboto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767" y="1817688"/>
            <a:ext cx="1285875" cy="1333500"/>
          </a:xfrm>
          <a:prstGeom prst="rect">
            <a:avLst/>
          </a:prstGeom>
        </p:spPr>
      </p:pic>
      <p:pic>
        <p:nvPicPr>
          <p:cNvPr id="2050" name="Picture 2" descr="Рубцовский Металлургический Завод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767" y="3447402"/>
            <a:ext cx="1333500" cy="88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Рубцовский металлозавод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7434" y="4628144"/>
            <a:ext cx="952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232037" y="631190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1400" dirty="0">
                <a:solidFill>
                  <a:prstClr val="black"/>
                </a:solidFill>
              </a:rPr>
              <a:t>3</a:t>
            </a:r>
            <a:endParaRPr kumimoji="0" lang="ru-RU" alt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7776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497" y="1120970"/>
            <a:ext cx="6729119" cy="252588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0" name="Прямоугольник 9"/>
          <p:cNvSpPr/>
          <p:nvPr/>
        </p:nvSpPr>
        <p:spPr>
          <a:xfrm>
            <a:off x="314497" y="3901497"/>
            <a:ext cx="655791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 территории Алтайского края находится большое количество уникальных полиметаллических месторождений руды.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Первичная переработка полезных ископаемых с целью получения технически ценных продуктов, осуществляется на обогатительных фабриках.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Такое предприятие есть и в нашем регионе- это АО «Сибирь - Полиметаллы».</a:t>
            </a:r>
            <a:endParaRPr kumimoji="0" lang="ru-RU" alt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81" y="231230"/>
            <a:ext cx="644011" cy="635100"/>
          </a:xfrm>
          <a:prstGeom prst="rect">
            <a:avLst/>
          </a:prstGeom>
        </p:spPr>
      </p:pic>
      <p:sp>
        <p:nvSpPr>
          <p:cNvPr id="8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196526" y="6456042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1400" dirty="0">
                <a:solidFill>
                  <a:prstClr val="black"/>
                </a:solidFill>
              </a:rPr>
              <a:t>4</a:t>
            </a:r>
            <a:endParaRPr kumimoji="0" lang="ru-RU" alt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2408" y="343262"/>
            <a:ext cx="829118" cy="52306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42938" y="200025"/>
            <a:ext cx="58721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АО «Сибирь –Полиметаллы»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8834" y="412513"/>
            <a:ext cx="3200749" cy="286024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91905" y="3567382"/>
            <a:ext cx="4351658" cy="3071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043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603" y="922181"/>
            <a:ext cx="2642640" cy="35235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4951" y="2854036"/>
            <a:ext cx="4346885" cy="32627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6587" y="1113187"/>
            <a:ext cx="3941937" cy="5886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50481" y="261056"/>
            <a:ext cx="4235740" cy="238260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33003" y="5024761"/>
            <a:ext cx="2447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Шейн Алексей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13938" y="5267872"/>
            <a:ext cx="3204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Черданцев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Владислав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9390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1783" y="365126"/>
            <a:ext cx="11281060" cy="973374"/>
          </a:xfrm>
        </p:spPr>
        <p:txBody>
          <a:bodyPr>
            <a:noAutofit/>
          </a:bodyPr>
          <a:lstStyle/>
          <a:p>
            <a:pPr lvl="0">
              <a:spcBef>
                <a:spcPts val="1000"/>
              </a:spcBef>
            </a:pPr>
            <a:r>
              <a:rPr lang="ru-RU" altLang="ru-RU" sz="2000" dirty="0" smtClean="0">
                <a:solidFill>
                  <a:prstClr val="black"/>
                </a:solidFill>
                <a:latin typeface="+mn-lt"/>
                <a:ea typeface="+mn-ea"/>
                <a:cs typeface="Times New Roman" panose="02020603050405020304" pitchFamily="18" charset="0"/>
              </a:rPr>
              <a:t>Для формирования инженерного мышления на своих занятиях использую дифференцированные </a:t>
            </a:r>
            <a:r>
              <a:rPr lang="ru-RU" altLang="ru-RU" sz="2000" dirty="0">
                <a:solidFill>
                  <a:prstClr val="black"/>
                </a:solidFill>
                <a:latin typeface="+mn-lt"/>
                <a:ea typeface="+mn-ea"/>
                <a:cs typeface="Times New Roman" panose="02020603050405020304" pitchFamily="18" charset="0"/>
              </a:rPr>
              <a:t>и индивидуально-личностные технологии, исследовательский и проектный метод обучения</a:t>
            </a:r>
            <a:r>
              <a:rPr lang="ru-RU" sz="2800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/>
            </a:r>
            <a:br>
              <a:rPr lang="ru-RU" sz="2800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</a:br>
            <a:endParaRPr lang="ru-RU" sz="28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157" y="1537803"/>
            <a:ext cx="2705098" cy="479747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4681" y="2324940"/>
            <a:ext cx="3865194" cy="322320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20302" y="1338499"/>
            <a:ext cx="3862541" cy="4996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591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495" y="2045201"/>
            <a:ext cx="4947823" cy="371086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31272" y="429113"/>
            <a:ext cx="10390909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 душе каждого ребенка есть невидимые струны. Если тронуть их умелой рукой, они красиво зазвучат.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А. Сухомлинский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9902" y="2047319"/>
            <a:ext cx="5036882" cy="370874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42495" y="6109855"/>
            <a:ext cx="105942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Краевых, окружных и городских мероприятиях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5354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</TotalTime>
  <Words>580</Words>
  <Application>Microsoft Office PowerPoint</Application>
  <PresentationFormat>Широкоэкранный</PresentationFormat>
  <Paragraphs>61</Paragraphs>
  <Slides>22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22</vt:i4>
      </vt:variant>
    </vt:vector>
  </HeadingPairs>
  <TitlesOfParts>
    <vt:vector size="32" baseType="lpstr">
      <vt:lpstr>Arial</vt:lpstr>
      <vt:lpstr>Calibri</vt:lpstr>
      <vt:lpstr>Calibri Light</vt:lpstr>
      <vt:lpstr>Garamond</vt:lpstr>
      <vt:lpstr>Georgia</vt:lpstr>
      <vt:lpstr>Roboto</vt:lpstr>
      <vt:lpstr>Times New Roman</vt:lpstr>
      <vt:lpstr>Тема Office</vt:lpstr>
      <vt:lpstr>Воздушный поток</vt:lpstr>
      <vt:lpstr>1_Воздушный поток</vt:lpstr>
      <vt:lpstr>Территория формирования  инженерного мышления (В инженеры я б пошел – пусть меня научат!)</vt:lpstr>
      <vt:lpstr>Наша цель: Создание образовательной среды для оптимального развития детей и дальнейшей успешной социализации их в обществе </vt:lpstr>
      <vt:lpstr>Презентация PowerPoint</vt:lpstr>
      <vt:lpstr>Изучение промышленности Алтайского края</vt:lpstr>
      <vt:lpstr>Заводы г. Рубцовска</vt:lpstr>
      <vt:lpstr>Презентация PowerPoint</vt:lpstr>
      <vt:lpstr>Презентация PowerPoint</vt:lpstr>
      <vt:lpstr>Для формирования инженерного мышления на своих занятиях использую дифференцированные и индивидуально-личностные технологии, исследовательский и проектный метод обучения </vt:lpstr>
      <vt:lpstr>Презентация PowerPoint</vt:lpstr>
      <vt:lpstr>Презентация PowerPoint</vt:lpstr>
      <vt:lpstr>Всероссийский детский центр «Океан» </vt:lpstr>
      <vt:lpstr>Экскурсия АО «Сибирь-Полиметаллы»</vt:lpstr>
      <vt:lpstr>Презентация PowerPoint</vt:lpstr>
      <vt:lpstr>Презентация PowerPoint</vt:lpstr>
      <vt:lpstr>Презентация PowerPoint</vt:lpstr>
      <vt:lpstr>Презентация PowerPoint</vt:lpstr>
      <vt:lpstr>Модель сортировщика руды от лишних включений на обогатительной фабрике</vt:lpstr>
      <vt:lpstr>Презентация PowerPoint</vt:lpstr>
      <vt:lpstr>Презентация PowerPoint</vt:lpstr>
      <vt:lpstr>Участие в XIV Региональной олимпиаде по робототехнике </vt:lpstr>
      <vt:lpstr>В каждом человеке – солнце, только дайте ему светить.                                                                                 Сократ</vt:lpstr>
      <vt:lpstr>Спасибо за внимание!!!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Территория формирования инженерного мышления</dc:title>
  <dc:creator>User</dc:creator>
  <cp:lastModifiedBy>Запрягаев Руслан Алексеевич</cp:lastModifiedBy>
  <cp:revision>28</cp:revision>
  <cp:lastPrinted>2024-04-30T10:12:38Z</cp:lastPrinted>
  <dcterms:created xsi:type="dcterms:W3CDTF">2024-04-30T09:03:03Z</dcterms:created>
  <dcterms:modified xsi:type="dcterms:W3CDTF">2025-09-13T04:11:12Z</dcterms:modified>
</cp:coreProperties>
</file>